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embeddedFontLst>
    <p:embeddedFont>
      <p:font typeface="Nunito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Nunito-regular.fntdata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Nunito-italic.fntdata"/><Relationship Id="rId25" Type="http://schemas.openxmlformats.org/officeDocument/2006/relationships/font" Target="fonts/Nunito-bold.fntdata"/><Relationship Id="rId27" Type="http://schemas.openxmlformats.org/officeDocument/2006/relationships/font" Target="fonts/Nuni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e282234524_0_1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2e282234524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e282234524_0_1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e282234524_0_1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e282234524_0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2e282234524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2e282234524_0_1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2e282234524_0_1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e282234524_0_1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2e282234524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2e282234524_0_2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2e282234524_0_2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2e282234524_0_1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2e282234524_0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2e282234524_0_1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2e282234524_0_1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2e282234524_0_1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2e282234524_0_1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e282234524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e282234524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e282234524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e282234524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e282234524_0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e282234524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e282234524_0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2e282234524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e282234524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2e282234524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e282234524_0_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2e282234524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e282234524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2e282234524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e282234524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2e282234524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 4: Health Promoting Behaviors</a:t>
            </a:r>
            <a:endParaRPr/>
          </a:p>
        </p:txBody>
      </p:sp>
      <p:sp>
        <p:nvSpPr>
          <p:cNvPr id="129" name="Google Shape;129;p13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Jackson Whitmire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2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Reasons for Resistance to Modifying Diet</a:t>
            </a:r>
            <a:endParaRPr/>
          </a:p>
        </p:txBody>
      </p:sp>
      <p:sp>
        <p:nvSpPr>
          <p:cNvPr id="183" name="Google Shape;183;p22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000000"/>
                </a:solidFill>
              </a:rPr>
              <a:t>Restrictive, monotonous, expensive, and hard to implement diets.</a:t>
            </a:r>
            <a:endParaRPr sz="19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000000"/>
                </a:solidFill>
              </a:rPr>
              <a:t>Changes in shopping, meal planning, cooking methods, and eating habits.</a:t>
            </a:r>
            <a:endParaRPr sz="1900">
              <a:solidFill>
                <a:srgbClr val="000000"/>
              </a:solidFill>
            </a:endParaRPr>
          </a:p>
          <a:p>
            <a:pPr indent="-349250" lvl="1" marL="9144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●"/>
            </a:pPr>
            <a:r>
              <a:rPr lang="en" sz="1900">
                <a:solidFill>
                  <a:srgbClr val="000000"/>
                </a:solidFill>
              </a:rPr>
              <a:t>Comfort foods are high in fat and sugars.</a:t>
            </a:r>
            <a:endParaRPr sz="1900">
              <a:solidFill>
                <a:srgbClr val="000000"/>
              </a:solidFill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●"/>
            </a:pPr>
            <a:r>
              <a:rPr lang="en" sz="1900">
                <a:solidFill>
                  <a:srgbClr val="000000"/>
                </a:solidFill>
              </a:rPr>
              <a:t>Preferences for high-fat foods.</a:t>
            </a:r>
            <a:endParaRPr sz="19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800"/>
              </a:spcBef>
              <a:spcAft>
                <a:spcPts val="1200"/>
              </a:spcAft>
              <a:buNone/>
            </a:pPr>
            <a:r>
              <a:t/>
            </a:r>
            <a:endParaRPr sz="17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3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Stress and Diet</a:t>
            </a:r>
            <a:endParaRPr/>
          </a:p>
        </p:txBody>
      </p:sp>
      <p:sp>
        <p:nvSpPr>
          <p:cNvPr id="189" name="Google Shape;189;p23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000000"/>
                </a:solidFill>
              </a:rPr>
              <a:t>Stress has a direct and negative effect on diet.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000000"/>
                </a:solidFill>
              </a:rPr>
              <a:t>Stressed people: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Char char="●"/>
            </a:pPr>
            <a:r>
              <a:rPr lang="en" sz="1700">
                <a:solidFill>
                  <a:srgbClr val="000000"/>
                </a:solidFill>
              </a:rPr>
              <a:t>Are distracted.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Char char="●"/>
            </a:pPr>
            <a:r>
              <a:rPr lang="en" sz="1700">
                <a:solidFill>
                  <a:srgbClr val="000000"/>
                </a:solidFill>
              </a:rPr>
              <a:t>May not have self-control.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Char char="●"/>
            </a:pPr>
            <a:r>
              <a:rPr lang="en" sz="1700">
                <a:solidFill>
                  <a:srgbClr val="000000"/>
                </a:solidFill>
              </a:rPr>
              <a:t>May not pay attention to their diet.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Char char="●"/>
            </a:pPr>
            <a:r>
              <a:rPr lang="en" sz="1700">
                <a:solidFill>
                  <a:srgbClr val="000000"/>
                </a:solidFill>
              </a:rPr>
              <a:t>May eat for comfort.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800"/>
              </a:spcBef>
              <a:spcAft>
                <a:spcPts val="1200"/>
              </a:spcAft>
              <a:buNone/>
            </a:pPr>
            <a:r>
              <a:t/>
            </a:r>
            <a:endParaRPr sz="15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Controlling Diet</a:t>
            </a:r>
            <a:endParaRPr/>
          </a:p>
        </p:txBody>
      </p:sp>
      <p:sp>
        <p:nvSpPr>
          <p:cNvPr id="195" name="Google Shape;195;p2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</a:rPr>
              <a:t>Factors critical to developing a healthy diet.</a:t>
            </a:r>
            <a:endParaRPr sz="1800">
              <a:solidFill>
                <a:srgbClr val="000000"/>
              </a:solidFill>
            </a:endParaRPr>
          </a:p>
          <a:p>
            <a:pPr indent="-342900" lvl="1" marL="9144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rgbClr val="000000"/>
                </a:solidFill>
              </a:rPr>
              <a:t>Strong sense of self-efficacy.</a:t>
            </a:r>
            <a:endParaRPr sz="1800">
              <a:solidFill>
                <a:srgbClr val="000000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rgbClr val="000000"/>
                </a:solidFill>
              </a:rPr>
              <a:t>Knowledge about dietary issues.</a:t>
            </a:r>
            <a:endParaRPr sz="1800">
              <a:solidFill>
                <a:srgbClr val="000000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rgbClr val="000000"/>
                </a:solidFill>
              </a:rPr>
              <a:t>Family support.</a:t>
            </a:r>
            <a:endParaRPr sz="1800">
              <a:solidFill>
                <a:srgbClr val="000000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rgbClr val="000000"/>
                </a:solidFill>
              </a:rPr>
              <a:t>Perception that dietary change has important health benefits.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800"/>
              </a:spcBef>
              <a:spcAft>
                <a:spcPts val="1200"/>
              </a:spcAft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Interventions to Modify Diet</a:t>
            </a:r>
            <a:endParaRPr/>
          </a:p>
        </p:txBody>
      </p:sp>
      <p:sp>
        <p:nvSpPr>
          <p:cNvPr id="201" name="Google Shape;201;p25"/>
          <p:cNvSpPr txBox="1"/>
          <p:nvPr>
            <p:ph idx="1" type="body"/>
          </p:nvPr>
        </p:nvSpPr>
        <p:spPr>
          <a:xfrm>
            <a:off x="819150" y="1800200"/>
            <a:ext cx="7505700" cy="293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1" marL="9144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Education and training in self-monitoring.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Cognitive-behavioral interventions.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Drawing on social support.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Motivational interviewing and self affirmation.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Training in self-regulation.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Forming implementation intentions.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Family interventions.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Community interventions.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Telephone counseling.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Social engineering.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6"/>
          <p:cNvSpPr txBox="1"/>
          <p:nvPr>
            <p:ph type="title"/>
          </p:nvPr>
        </p:nvSpPr>
        <p:spPr>
          <a:xfrm>
            <a:off x="819150" y="293475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Sleep: NREM Sleep</a:t>
            </a:r>
            <a:endParaRPr/>
          </a:p>
        </p:txBody>
      </p:sp>
      <p:sp>
        <p:nvSpPr>
          <p:cNvPr id="207" name="Google Shape;207;p26"/>
          <p:cNvSpPr txBox="1"/>
          <p:nvPr>
            <p:ph idx="1" type="body"/>
          </p:nvPr>
        </p:nvSpPr>
        <p:spPr>
          <a:xfrm>
            <a:off x="819150" y="1248075"/>
            <a:ext cx="7505700" cy="356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Non-Rapid Eye Movement (NREM) Sleep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6706" lvl="0" marL="45720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Stage 1.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6706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Lightest and earliest stage of sleep.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6706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Marked by theta waves.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6706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Stage 2.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6706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Breathing and heart rates even out.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6706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temperature drops.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6706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Brain waves alternate between sleep spindles and K-complex waves.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6706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Stages 3 and 4.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6706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Deep sleep stage.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6706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Marked by delta waves.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b="1" lang="en" sz="15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Importance of NREM Sleep</a:t>
            </a:r>
            <a:endParaRPr b="1" sz="1500" u="sng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6706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Restores energy.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6706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Strengthens the immune system.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6706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Prompts the body to release growth hormone.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REM Sleep</a:t>
            </a:r>
            <a:endParaRPr/>
          </a:p>
        </p:txBody>
      </p:sp>
      <p:sp>
        <p:nvSpPr>
          <p:cNvPr id="213" name="Google Shape;213;p27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</a:rPr>
              <a:t>Eyes move back and forth, breathing and heart rate vary, and dreams occur.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</a:rPr>
              <a:t>Marked by beta waves.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</a:rPr>
              <a:t>Important for:</a:t>
            </a:r>
            <a:endParaRPr sz="1800">
              <a:solidFill>
                <a:srgbClr val="000000"/>
              </a:solidFill>
            </a:endParaRPr>
          </a:p>
          <a:p>
            <a:pPr indent="-342900" lvl="1" marL="9144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rgbClr val="000000"/>
                </a:solidFill>
              </a:rPr>
              <a:t>Solving problems.</a:t>
            </a:r>
            <a:endParaRPr sz="1800">
              <a:solidFill>
                <a:srgbClr val="000000"/>
              </a:solidFill>
            </a:endParaRPr>
          </a:p>
          <a:p>
            <a:pPr indent="-342900" lvl="1" marL="9144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rgbClr val="000000"/>
                </a:solidFill>
              </a:rPr>
              <a:t>Consolidating memories.</a:t>
            </a:r>
            <a:endParaRPr sz="1800">
              <a:solidFill>
                <a:srgbClr val="000000"/>
              </a:solidFill>
            </a:endParaRPr>
          </a:p>
          <a:p>
            <a:pPr indent="-342900" lvl="1" marL="9144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rgbClr val="000000"/>
                </a:solidFill>
              </a:rPr>
              <a:t>Turning knowledge into long-term memories.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800"/>
              </a:spcBef>
              <a:spcAft>
                <a:spcPts val="1200"/>
              </a:spcAft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Sleep and Health</a:t>
            </a:r>
            <a:endParaRPr/>
          </a:p>
        </p:txBody>
      </p:sp>
      <p:sp>
        <p:nvSpPr>
          <p:cNvPr id="219" name="Google Shape;219;p28"/>
          <p:cNvSpPr txBox="1"/>
          <p:nvPr>
            <p:ph idx="1" type="body"/>
          </p:nvPr>
        </p:nvSpPr>
        <p:spPr>
          <a:xfrm>
            <a:off x="819150" y="1990725"/>
            <a:ext cx="7505700" cy="266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</a:rPr>
              <a:t>Roughly 40% of adults sleep less than 7 hours a night and one-third experience sleep problems.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00"/>
                </a:solidFill>
              </a:rPr>
              <a:t>Insufficient sleep affects:</a:t>
            </a:r>
            <a:endParaRPr sz="1600">
              <a:solidFill>
                <a:srgbClr val="000000"/>
              </a:solidFill>
            </a:endParaRPr>
          </a:p>
          <a:p>
            <a:pPr indent="-330200" lvl="1" marL="9144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" sz="1600">
                <a:solidFill>
                  <a:srgbClr val="000000"/>
                </a:solidFill>
              </a:rPr>
              <a:t>Cognitive functioning. </a:t>
            </a:r>
            <a:endParaRPr sz="1600">
              <a:solidFill>
                <a:srgbClr val="000000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" sz="1600">
                <a:solidFill>
                  <a:srgbClr val="000000"/>
                </a:solidFill>
              </a:rPr>
              <a:t>Mood.</a:t>
            </a:r>
            <a:endParaRPr sz="1600">
              <a:solidFill>
                <a:srgbClr val="000000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" sz="1600">
                <a:solidFill>
                  <a:srgbClr val="000000"/>
                </a:solidFill>
              </a:rPr>
              <a:t>Job performance.</a:t>
            </a:r>
            <a:endParaRPr sz="1600">
              <a:solidFill>
                <a:srgbClr val="000000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" sz="1600">
                <a:solidFill>
                  <a:srgbClr val="000000"/>
                </a:solidFill>
              </a:rPr>
              <a:t>Quality of life.</a:t>
            </a:r>
            <a:endParaRPr sz="1600">
              <a:solidFill>
                <a:srgbClr val="000000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" sz="1600">
                <a:solidFill>
                  <a:srgbClr val="000000"/>
                </a:solidFill>
              </a:rPr>
              <a:t>General health.</a:t>
            </a:r>
            <a:endParaRPr sz="1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9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Reasons People Don’t Sleep</a:t>
            </a:r>
            <a:endParaRPr/>
          </a:p>
        </p:txBody>
      </p:sp>
      <p:sp>
        <p:nvSpPr>
          <p:cNvPr id="225" name="Google Shape;225;p29"/>
          <p:cNvSpPr txBox="1"/>
          <p:nvPr>
            <p:ph idx="1" type="body"/>
          </p:nvPr>
        </p:nvSpPr>
        <p:spPr>
          <a:xfrm>
            <a:off x="819150" y="1990725"/>
            <a:ext cx="7505700" cy="27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000000"/>
                </a:solidFill>
              </a:rPr>
              <a:t>Reasons for lack of sleep.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Char char="●"/>
            </a:pPr>
            <a:r>
              <a:rPr lang="en" sz="1700">
                <a:solidFill>
                  <a:srgbClr val="000000"/>
                </a:solidFill>
              </a:rPr>
              <a:t>Stress, high levels of hostility, or arousal.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Char char="●"/>
            </a:pPr>
            <a:r>
              <a:rPr lang="en" sz="1700">
                <a:solidFill>
                  <a:srgbClr val="000000"/>
                </a:solidFill>
              </a:rPr>
              <a:t>Usage of maladaptive coping strategies.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Char char="●"/>
            </a:pPr>
            <a:r>
              <a:rPr lang="en" sz="1700">
                <a:solidFill>
                  <a:srgbClr val="000000"/>
                </a:solidFill>
              </a:rPr>
              <a:t>Worrying about the causes of stress.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Char char="●"/>
            </a:pPr>
            <a:r>
              <a:rPr lang="en" sz="1700">
                <a:solidFill>
                  <a:srgbClr val="000000"/>
                </a:solidFill>
              </a:rPr>
              <a:t>Alcohol abuse.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800"/>
              </a:spcBef>
              <a:spcAft>
                <a:spcPts val="600"/>
              </a:spcAft>
              <a:buNone/>
            </a:pPr>
            <a:r>
              <a:rPr lang="en" sz="1700">
                <a:solidFill>
                  <a:srgbClr val="000000"/>
                </a:solidFill>
              </a:rPr>
              <a:t>Sleeping long hours can also result in health problems, such as risk for psychopathology.</a:t>
            </a:r>
            <a:endParaRPr sz="15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0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Rest, Renewal, and Savoring</a:t>
            </a:r>
            <a:endParaRPr/>
          </a:p>
        </p:txBody>
      </p:sp>
      <p:sp>
        <p:nvSpPr>
          <p:cNvPr id="231" name="Google Shape;231;p30"/>
          <p:cNvSpPr txBox="1"/>
          <p:nvPr>
            <p:ph idx="1" type="body"/>
          </p:nvPr>
        </p:nvSpPr>
        <p:spPr>
          <a:xfrm>
            <a:off x="819150" y="1800200"/>
            <a:ext cx="7505700" cy="288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000000"/>
                </a:solidFill>
              </a:rPr>
              <a:t>Relaxation and renewal help people: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Savor the positive aspects of life.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Reduce stress.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Restore emotional balance.</a:t>
            </a:r>
            <a:endParaRPr sz="15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000000"/>
                </a:solidFill>
              </a:rPr>
              <a:t>Participation in enjoyable activities: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Lowers blood pressure, cortisol, and weight.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Improves physical functioning.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Improves cognitive functioning among the elderly.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 Overview (what will be on the exam)</a:t>
            </a:r>
            <a:endParaRPr/>
          </a:p>
        </p:txBody>
      </p:sp>
      <p:sp>
        <p:nvSpPr>
          <p:cNvPr id="135" name="Google Shape;135;p1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Exercise</a:t>
            </a:r>
            <a:endParaRPr sz="2100"/>
          </a:p>
          <a:p>
            <a:pPr indent="-361950" lvl="0" marL="457200" rtl="0" algn="l">
              <a:spcBef>
                <a:spcPts val="100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Developing Healthy Diets</a:t>
            </a:r>
            <a:endParaRPr sz="2100"/>
          </a:p>
          <a:p>
            <a:pPr indent="-361950" lvl="0" marL="457200" rtl="0" algn="l">
              <a:spcBef>
                <a:spcPts val="1000"/>
              </a:spcBef>
              <a:spcAft>
                <a:spcPts val="0"/>
              </a:spcAft>
              <a:buSzPts val="2100"/>
              <a:buChar char="●"/>
            </a:pPr>
            <a:r>
              <a:rPr lang="en" sz="2100"/>
              <a:t>Sleep</a:t>
            </a:r>
            <a:endParaRPr sz="2100"/>
          </a:p>
          <a:p>
            <a:pPr indent="-361950" lvl="0" marL="457200" rtl="0" algn="l">
              <a:spcBef>
                <a:spcPts val="1000"/>
              </a:spcBef>
              <a:spcAft>
                <a:spcPts val="1000"/>
              </a:spcAft>
              <a:buSzPts val="2100"/>
              <a:buChar char="●"/>
            </a:pPr>
            <a:r>
              <a:rPr lang="en" sz="2100"/>
              <a:t>Rest, Renewal, and Savoring</a:t>
            </a:r>
            <a:endParaRPr sz="2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Exercise: Definitions</a:t>
            </a:r>
            <a:endParaRPr/>
          </a:p>
        </p:txBody>
      </p:sp>
      <p:sp>
        <p:nvSpPr>
          <p:cNvPr id="141" name="Google Shape;141;p15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b="1" lang="en" sz="1500">
                <a:solidFill>
                  <a:srgbClr val="000000"/>
                </a:solidFill>
              </a:rPr>
              <a:t>Aerobic exercises</a:t>
            </a:r>
            <a:r>
              <a:rPr lang="en" sz="1500">
                <a:solidFill>
                  <a:srgbClr val="000000"/>
                </a:solidFill>
              </a:rPr>
              <a:t>: Marked by high intensity, long duration, and the need for endurance.</a:t>
            </a:r>
            <a:endParaRPr sz="15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Recommendation: 2 and a half to 5 hours a week of moderate-intensity or 1 and one-fourth to 2 and a half hours a week of vigorous-intensity aerobic physical activity or a mixture of both.</a:t>
            </a:r>
            <a:endParaRPr sz="15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8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Exercise: Benefits of Regular Exercise</a:t>
            </a:r>
            <a:endParaRPr/>
          </a:p>
        </p:txBody>
      </p:sp>
      <p:sp>
        <p:nvSpPr>
          <p:cNvPr id="147" name="Google Shape;147;p16"/>
          <p:cNvSpPr txBox="1"/>
          <p:nvPr>
            <p:ph idx="1" type="body"/>
          </p:nvPr>
        </p:nvSpPr>
        <p:spPr>
          <a:xfrm>
            <a:off x="819150" y="1714500"/>
            <a:ext cx="7505700" cy="301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Helps to control weight.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Reduces risk of cardiovascular disease.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Reduces risk for Type 2 diabetes and metabolic syndrome.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Reduces risk of some cancers.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Strengthens bones and muscles.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Decreases resting heart rate and blood pressure and increases strength and efficiency of heart.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Improves sleep.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Increases HDL or good cholesterol.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Improves immune system functioning.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Promotes the growth of new neurons in the brain.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Promotes cognitive functioning.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Exercise: Psychological Benefits of Regular Exercise</a:t>
            </a:r>
            <a:endParaRPr/>
          </a:p>
        </p:txBody>
      </p:sp>
      <p:sp>
        <p:nvSpPr>
          <p:cNvPr id="153" name="Google Shape;153;p17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Improves mood and general well-being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Improves sense of self-efficacy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Improves cognitive functioning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Calibri"/>
              <a:buChar char="●"/>
            </a:pPr>
            <a:r>
              <a:rPr lang="en" sz="1500">
                <a:solidFill>
                  <a:srgbClr val="000000"/>
                </a:solidFill>
              </a:rPr>
              <a:t>Has economic benefits</a:t>
            </a:r>
            <a:endParaRPr sz="15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8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Characteristics of People Who Exercise</a:t>
            </a:r>
            <a:endParaRPr/>
          </a:p>
        </p:txBody>
      </p:sp>
      <p:sp>
        <p:nvSpPr>
          <p:cNvPr id="159" name="Google Shape;159;p18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Come from families that practice exercise.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Have positive attitudes toward physical activity.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Have a strong sense of self-efficacy for exercising.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Energetic, extraverted, and sociable.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Perceive themselves as athletic.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Have social support from friends.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Enjoy their form of exercise.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500"/>
              <a:t>Have a sense of responsibility for their health.</a:t>
            </a:r>
            <a:endParaRPr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9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Characteristics That Aid Exercising</a:t>
            </a:r>
            <a:endParaRPr/>
          </a:p>
        </p:txBody>
      </p:sp>
      <p:sp>
        <p:nvSpPr>
          <p:cNvPr id="165" name="Google Shape;165;p19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rgbClr val="000000"/>
                </a:solidFill>
              </a:rPr>
              <a:t>Convenient and easily accessible settings.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rgbClr val="000000"/>
                </a:solidFill>
              </a:rPr>
              <a:t>Less crowded settings.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rgbClr val="000000"/>
                </a:solidFill>
              </a:rPr>
              <a:t>Safe places.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rgbClr val="000000"/>
                </a:solidFill>
              </a:rPr>
              <a:t>Improved environmental options.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rgbClr val="000000"/>
                </a:solidFill>
              </a:rPr>
              <a:t>Social support.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rgbClr val="000000"/>
                </a:solidFill>
              </a:rPr>
              <a:t>Developing a regular exercise program.</a:t>
            </a:r>
            <a:endParaRPr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0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Exercise Interventions</a:t>
            </a:r>
            <a:endParaRPr/>
          </a:p>
        </p:txBody>
      </p:sp>
      <p:sp>
        <p:nvSpPr>
          <p:cNvPr id="171" name="Google Shape;171;p20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Family-based interventions</a:t>
            </a: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Encourage all family members to be more active.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Relapse prevention techniques</a:t>
            </a: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Increase long-term adherence to exercise programs.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Setting personal goals.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Forming explicit implementation expectations.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8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1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Developing a Healthy Diet</a:t>
            </a:r>
            <a:endParaRPr/>
          </a:p>
        </p:txBody>
      </p:sp>
      <p:sp>
        <p:nvSpPr>
          <p:cNvPr id="177" name="Google Shape;177;p21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000000"/>
                </a:solidFill>
              </a:rPr>
              <a:t>Diet is an important and controllable risk factor for many leading causes of death.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000000"/>
                </a:solidFill>
              </a:rPr>
              <a:t>Dietary change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Char char="●"/>
            </a:pPr>
            <a:r>
              <a:rPr lang="en" sz="1700">
                <a:solidFill>
                  <a:srgbClr val="000000"/>
                </a:solidFill>
              </a:rPr>
              <a:t>Critical for people at risk for or already diagnosed with chronic diseases.</a:t>
            </a:r>
            <a:endParaRPr sz="1700">
              <a:solidFill>
                <a:srgbClr val="000000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libri"/>
              <a:buChar char="●"/>
            </a:pPr>
            <a:r>
              <a:rPr lang="en" sz="1700">
                <a:solidFill>
                  <a:srgbClr val="000000"/>
                </a:solidFill>
              </a:rPr>
              <a:t>Adolescence is a time when food preferences form.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800"/>
              </a:spcBef>
              <a:spcAft>
                <a:spcPts val="1200"/>
              </a:spcAft>
              <a:buNone/>
            </a:pPr>
            <a:r>
              <a:t/>
            </a:r>
            <a:endParaRPr sz="17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